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56" r:id="rId2"/>
    <p:sldId id="288" r:id="rId3"/>
    <p:sldId id="279" r:id="rId4"/>
    <p:sldId id="313" r:id="rId5"/>
    <p:sldId id="314" r:id="rId6"/>
    <p:sldId id="315" r:id="rId7"/>
    <p:sldId id="316" r:id="rId8"/>
    <p:sldId id="317" r:id="rId9"/>
    <p:sldId id="281" r:id="rId10"/>
    <p:sldId id="318" r:id="rId11"/>
    <p:sldId id="305" r:id="rId12"/>
    <p:sldId id="320" r:id="rId13"/>
    <p:sldId id="319" r:id="rId14"/>
    <p:sldId id="321" r:id="rId15"/>
    <p:sldId id="3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DC5A226D-7DAD-2F4A-AADD-5647ED6141B7}">
          <p14:sldIdLst>
            <p14:sldId id="256"/>
            <p14:sldId id="288"/>
            <p14:sldId id="279"/>
            <p14:sldId id="313"/>
            <p14:sldId id="314"/>
            <p14:sldId id="315"/>
            <p14:sldId id="316"/>
            <p14:sldId id="317"/>
            <p14:sldId id="281"/>
            <p14:sldId id="318"/>
            <p14:sldId id="305"/>
            <p14:sldId id="320"/>
            <p14:sldId id="319"/>
            <p14:sldId id="321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C098"/>
    <a:srgbClr val="5ED5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1956"/>
  </p:normalViewPr>
  <p:slideViewPr>
    <p:cSldViewPr snapToGrid="0" snapToObjects="1">
      <p:cViewPr varScale="1">
        <p:scale>
          <a:sx n="98" d="100"/>
          <a:sy n="98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56A21-A942-5649-80B0-3F1B3222A8C8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36255-FF68-4F49-BD72-CD367BD51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18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184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11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89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879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552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12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7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többség</a:t>
            </a:r>
            <a:r>
              <a:rPr lang="en-US" dirty="0"/>
              <a:t> </a:t>
            </a:r>
            <a:r>
              <a:rPr lang="en-US" dirty="0" err="1"/>
              <a:t>esetében</a:t>
            </a:r>
            <a:r>
              <a:rPr lang="en-US" dirty="0"/>
              <a:t> </a:t>
            </a:r>
            <a:r>
              <a:rPr lang="en-US" dirty="0" err="1"/>
              <a:t>nincs</a:t>
            </a:r>
            <a:r>
              <a:rPr lang="en-US" dirty="0"/>
              <a:t> </a:t>
            </a:r>
            <a:r>
              <a:rPr lang="en-US" dirty="0" err="1"/>
              <a:t>semmilyen</a:t>
            </a:r>
            <a:r>
              <a:rPr lang="en-US" dirty="0"/>
              <a:t> </a:t>
            </a:r>
            <a:r>
              <a:rPr lang="en-US" dirty="0" err="1"/>
              <a:t>piaci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állami</a:t>
            </a:r>
            <a:r>
              <a:rPr lang="en-US" dirty="0"/>
              <a:t> </a:t>
            </a:r>
            <a:r>
              <a:rPr lang="en-US" dirty="0" err="1"/>
              <a:t>szereplőnek</a:t>
            </a:r>
            <a:r>
              <a:rPr lang="en-US" dirty="0"/>
              <a:t> </a:t>
            </a:r>
            <a:r>
              <a:rPr lang="en-US" dirty="0" err="1"/>
              <a:t>részvétele</a:t>
            </a:r>
            <a:r>
              <a:rPr lang="en-US" dirty="0"/>
              <a:t> – </a:t>
            </a:r>
            <a:r>
              <a:rPr lang="en-US" dirty="0" err="1"/>
              <a:t>azokat</a:t>
            </a:r>
            <a:r>
              <a:rPr lang="en-US" dirty="0"/>
              <a:t> </a:t>
            </a:r>
            <a:r>
              <a:rPr lang="en-US" dirty="0" err="1"/>
              <a:t>lehet</a:t>
            </a:r>
            <a:r>
              <a:rPr lang="en-US" dirty="0"/>
              <a:t> </a:t>
            </a:r>
            <a:r>
              <a:rPr lang="en-US" dirty="0" err="1"/>
              <a:t>inkább</a:t>
            </a:r>
            <a:r>
              <a:rPr lang="en-US" dirty="0"/>
              <a:t> </a:t>
            </a:r>
            <a:r>
              <a:rPr lang="en-US" dirty="0" err="1"/>
              <a:t>vizsgálni</a:t>
            </a:r>
            <a:r>
              <a:rPr lang="en-US" dirty="0"/>
              <a:t>, </a:t>
            </a:r>
            <a:r>
              <a:rPr lang="en-US" dirty="0" err="1"/>
              <a:t>ahol</a:t>
            </a:r>
            <a:r>
              <a:rPr lang="en-US" dirty="0"/>
              <a:t> van </a:t>
            </a:r>
            <a:r>
              <a:rPr lang="en-US" dirty="0" err="1"/>
              <a:t>ilyen</a:t>
            </a:r>
            <a:r>
              <a:rPr lang="en-US" dirty="0"/>
              <a:t> </a:t>
            </a:r>
            <a:r>
              <a:rPr lang="en-US" dirty="0" err="1"/>
              <a:t>szereplő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beavatkozások</a:t>
            </a:r>
            <a:r>
              <a:rPr lang="en-US" dirty="0"/>
              <a:t> </a:t>
            </a:r>
            <a:r>
              <a:rPr lang="en-US" dirty="0" err="1"/>
              <a:t>kérdése</a:t>
            </a:r>
            <a:r>
              <a:rPr lang="en-US" dirty="0"/>
              <a:t>: </a:t>
            </a:r>
            <a:r>
              <a:rPr lang="en-US" dirty="0" err="1"/>
              <a:t>azokkal</a:t>
            </a:r>
            <a:r>
              <a:rPr lang="en-US" dirty="0"/>
              <a:t> mi van, </a:t>
            </a:r>
            <a:r>
              <a:rPr lang="en-US" dirty="0" err="1"/>
              <a:t>akik</a:t>
            </a:r>
            <a:r>
              <a:rPr lang="en-US" dirty="0"/>
              <a:t> </a:t>
            </a:r>
            <a:r>
              <a:rPr lang="en-US" dirty="0" err="1"/>
              <a:t>ebben</a:t>
            </a:r>
            <a:r>
              <a:rPr lang="en-US" dirty="0"/>
              <a:t> </a:t>
            </a:r>
            <a:r>
              <a:rPr lang="en-US" dirty="0" err="1"/>
              <a:t>nincsenek</a:t>
            </a:r>
            <a:r>
              <a:rPr lang="en-US" dirty="0"/>
              <a:t> benne?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3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Fontos</a:t>
            </a:r>
            <a:r>
              <a:rPr lang="en-US" dirty="0"/>
              <a:t> </a:t>
            </a:r>
            <a:r>
              <a:rPr lang="en-US" dirty="0" err="1"/>
              <a:t>megérteni</a:t>
            </a:r>
            <a:r>
              <a:rPr lang="en-US" dirty="0"/>
              <a:t> </a:t>
            </a:r>
            <a:r>
              <a:rPr lang="en-US" dirty="0" err="1"/>
              <a:t>annak</a:t>
            </a:r>
            <a:r>
              <a:rPr lang="en-US" dirty="0"/>
              <a:t> </a:t>
            </a:r>
            <a:r>
              <a:rPr lang="en-US" dirty="0" err="1"/>
              <a:t>strukturális</a:t>
            </a:r>
            <a:r>
              <a:rPr lang="en-US" dirty="0"/>
              <a:t> </a:t>
            </a:r>
            <a:r>
              <a:rPr lang="en-US" dirty="0" err="1"/>
              <a:t>tényezőit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miért</a:t>
            </a:r>
            <a:r>
              <a:rPr lang="en-US" dirty="0"/>
              <a:t> </a:t>
            </a:r>
            <a:r>
              <a:rPr lang="en-US" dirty="0" err="1"/>
              <a:t>ilyenek</a:t>
            </a:r>
            <a:r>
              <a:rPr lang="en-US" dirty="0"/>
              <a:t> a </a:t>
            </a:r>
            <a:r>
              <a:rPr lang="en-US" dirty="0" err="1"/>
              <a:t>lakásfinanszírozási</a:t>
            </a:r>
            <a:r>
              <a:rPr lang="en-US" dirty="0"/>
              <a:t> </a:t>
            </a:r>
            <a:r>
              <a:rPr lang="en-US" dirty="0" err="1"/>
              <a:t>feltételek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03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országpn</a:t>
            </a:r>
            <a:r>
              <a:rPr lang="en-US" dirty="0"/>
              <a:t> </a:t>
            </a:r>
            <a:r>
              <a:rPr lang="en-US" dirty="0" err="1"/>
              <a:t>belüli</a:t>
            </a:r>
            <a:r>
              <a:rPr lang="en-US" dirty="0"/>
              <a:t> </a:t>
            </a:r>
            <a:r>
              <a:rPr lang="en-US" dirty="0" err="1"/>
              <a:t>lépték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79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Ilyen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módon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magyar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társadalomban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elsősorban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vagyonszerzést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hatékonyan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alacsony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kockázattal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támogató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eszköz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hanem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egyéb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lehetőségek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hiányában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igénybe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utolsó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lehetőség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viszont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különösen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legszegényebb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háztartások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esetében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könnyen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adósságspirálhoz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1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7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1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0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6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2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5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13424-5AA9-6843-972C-745F1E302416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0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421239" y="1371600"/>
            <a:ext cx="1" cy="548640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1297" y="1918442"/>
            <a:ext cx="7990703" cy="2033072"/>
          </a:xfrm>
          <a:noFill/>
          <a:ln w="38100">
            <a:noFill/>
            <a:prstDash val="dash"/>
          </a:ln>
        </p:spPr>
        <p:txBody>
          <a:bodyPr>
            <a:normAutofit/>
          </a:bodyPr>
          <a:lstStyle/>
          <a:p>
            <a:pPr algn="r"/>
            <a:r>
              <a:rPr lang="en-US" sz="4000" b="1" dirty="0" err="1">
                <a:latin typeface="Noway" charset="0"/>
                <a:ea typeface="Noway" charset="0"/>
                <a:cs typeface="Noway" charset="0"/>
              </a:rPr>
              <a:t>Lakásfinanszírozási</a:t>
            </a:r>
            <a:r>
              <a:rPr lang="en-US" sz="40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4000" b="1" dirty="0" err="1">
                <a:latin typeface="Noway" charset="0"/>
                <a:ea typeface="Noway" charset="0"/>
                <a:cs typeface="Noway" charset="0"/>
              </a:rPr>
              <a:t>kérdések</a:t>
            </a:r>
            <a:r>
              <a:rPr lang="en-US" sz="40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4000" b="1" dirty="0" err="1">
                <a:latin typeface="Noway" charset="0"/>
                <a:ea typeface="Noway" charset="0"/>
                <a:cs typeface="Noway" charset="0"/>
              </a:rPr>
              <a:t>Magyarországon</a:t>
            </a:r>
            <a:endParaRPr lang="en-US" sz="4000" b="1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4950" y="4628931"/>
            <a:ext cx="7247050" cy="1823007"/>
          </a:xfrm>
        </p:spPr>
        <p:txBody>
          <a:bodyPr>
            <a:normAutofit/>
          </a:bodyPr>
          <a:lstStyle/>
          <a:p>
            <a:pPr algn="r">
              <a:spcBef>
                <a:spcPts val="400"/>
              </a:spcBef>
            </a:pP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Pósfai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Zsuzsanna</a:t>
            </a:r>
            <a:endParaRPr lang="en-US" sz="2000" b="1" dirty="0">
              <a:latin typeface="Noway" charset="0"/>
              <a:ea typeface="Noway" charset="0"/>
              <a:cs typeface="Noway" charset="0"/>
            </a:endParaRPr>
          </a:p>
          <a:p>
            <a:pPr algn="r">
              <a:spcBef>
                <a:spcPts val="400"/>
              </a:spcBef>
            </a:pPr>
            <a:endParaRPr lang="en-US" sz="2000" b="1" dirty="0">
              <a:latin typeface="Noway" charset="0"/>
              <a:ea typeface="Noway" charset="0"/>
              <a:cs typeface="Noway" charset="0"/>
            </a:endParaRPr>
          </a:p>
          <a:p>
            <a:pPr algn="r">
              <a:spcBef>
                <a:spcPts val="400"/>
              </a:spcBef>
            </a:pP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2021.12.20.</a:t>
            </a:r>
          </a:p>
          <a:p>
            <a:pPr algn="r">
              <a:spcBef>
                <a:spcPts val="400"/>
              </a:spcBef>
            </a:pP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Budapest</a:t>
            </a:r>
          </a:p>
          <a:p>
            <a:pPr algn="r">
              <a:spcBef>
                <a:spcPts val="400"/>
              </a:spcBef>
            </a:pP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Belvárosi</a:t>
            </a:r>
            <a:r>
              <a:rPr lang="en-US" sz="20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b="1" dirty="0" err="1">
                <a:latin typeface="Noway" charset="0"/>
                <a:ea typeface="Noway" charset="0"/>
                <a:cs typeface="Noway" charset="0"/>
              </a:rPr>
              <a:t>Szabadegyetem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"/>
            <a:ext cx="3937000" cy="2057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5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Vállalatok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lakáspiacon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3210" y="1752755"/>
            <a:ext cx="7560713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ADA406-17DA-3E43-96AD-54C7ACCF858F}"/>
              </a:ext>
            </a:extLst>
          </p:cNvPr>
          <p:cNvSpPr txBox="1">
            <a:spLocks/>
          </p:cNvSpPr>
          <p:nvPr/>
        </p:nvSpPr>
        <p:spPr>
          <a:xfrm>
            <a:off x="1563210" y="1405934"/>
            <a:ext cx="8051053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a tőkeerős szereplők a gazdaságilag legfejlettebb területekre koncentrálnak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a 2008-as válság utáni években a lakáshitelek terén piacvezető bankok </a:t>
            </a:r>
            <a:r>
              <a:rPr lang="hu-HU" sz="1800" dirty="0" err="1">
                <a:latin typeface="Noway" charset="0"/>
                <a:ea typeface="Noway" charset="0"/>
                <a:cs typeface="Noway" charset="0"/>
              </a:rPr>
              <a:t>tulajdonviszoyai</a:t>
            </a:r>
            <a:r>
              <a:rPr lang="hu-HU" sz="1800" dirty="0">
                <a:latin typeface="Noway" charset="0"/>
                <a:ea typeface="Noway" charset="0"/>
                <a:cs typeface="Noway" charset="0"/>
              </a:rPr>
              <a:t> és köre átalakult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állami támogatások pénzintézeteken keresztül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minden területen koncentráció ment végbe a 2008-as válság nyomán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F074F55-9280-684F-9D62-CCFDCC3EF875}"/>
              </a:ext>
            </a:extLst>
          </p:cNvPr>
          <p:cNvSpPr txBox="1"/>
          <p:nvPr/>
        </p:nvSpPr>
        <p:spPr>
          <a:xfrm>
            <a:off x="9442046" y="5893459"/>
            <a:ext cx="1789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latin typeface="Noway" panose="02000506000000020004" pitchFamily="2" charset="0"/>
              </a:rPr>
              <a:t>Forrás: Pósfai 2018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63BD3C3-1CB0-B142-98BD-14B6FD02E47A}"/>
              </a:ext>
            </a:extLst>
          </p:cNvPr>
          <p:cNvSpPr txBox="1"/>
          <p:nvPr/>
        </p:nvSpPr>
        <p:spPr>
          <a:xfrm>
            <a:off x="9439981" y="3616517"/>
            <a:ext cx="1441380" cy="107721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Noway" panose="02000506000000020004" pitchFamily="2" charset="0"/>
              </a:rPr>
              <a:t>Lakáspiaci szereplők és a köztük lévő viszonyok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77581530-B200-1742-BD15-B1733CE3FE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38756" y="3584881"/>
            <a:ext cx="7811642" cy="26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59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Google Shape;123;p4"/>
          <p:cNvCxnSpPr/>
          <p:nvPr/>
        </p:nvCxnSpPr>
        <p:spPr>
          <a:xfrm>
            <a:off x="0" y="108556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2550" lvl="0" algn="l" rtl="0">
              <a:spcBef>
                <a:spcPts val="500"/>
              </a:spcBef>
              <a:spcAft>
                <a:spcPts val="0"/>
              </a:spcAft>
              <a:buSzPts val="2300"/>
            </a:pPr>
            <a:r>
              <a:rPr lang="hu-HU" sz="2300" b="1" dirty="0">
                <a:latin typeface="Noway" panose="02000506000000020004" pitchFamily="2" charset="0"/>
                <a:ea typeface="Arial"/>
                <a:cs typeface="Arial"/>
                <a:sym typeface="Arial"/>
              </a:rPr>
              <a:t>Hiányzó lakásszektorok</a:t>
            </a:r>
            <a:endParaRPr sz="2300" b="1" dirty="0">
              <a:latin typeface="Noway" panose="0200050600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3855"/>
            <a:ext cx="1563211" cy="1593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www.periferiakozpont.hu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6589416" y="2222084"/>
            <a:ext cx="4948479" cy="36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</a:rPr>
              <a:t>szegmentált lakáspiac </a:t>
            </a:r>
          </a:p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  <a:sym typeface="Arial"/>
              </a:rPr>
              <a:t>»»</a:t>
            </a:r>
          </a:p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hu-HU" sz="1500" b="1" dirty="0">
              <a:solidFill>
                <a:schemeClr val="dk1"/>
              </a:solidFill>
              <a:latin typeface="Noway" panose="02000506000000020004" pitchFamily="2" charset="0"/>
            </a:endParaRPr>
          </a:p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hu-HU" sz="1500" b="1" dirty="0">
                <a:solidFill>
                  <a:srgbClr val="FF0000"/>
                </a:solidFill>
                <a:latin typeface="Noway" panose="02000506000000020004" pitchFamily="2" charset="0"/>
                <a:sym typeface="Arial"/>
              </a:rPr>
              <a:t>átugorhatatlan és növekvő szakadékok</a:t>
            </a:r>
          </a:p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</a:rPr>
              <a:t>»»</a:t>
            </a:r>
          </a:p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hu-HU" sz="1500" b="1" dirty="0">
              <a:solidFill>
                <a:schemeClr val="dk1"/>
              </a:solidFill>
              <a:latin typeface="Noway" panose="02000506000000020004" pitchFamily="2" charset="0"/>
              <a:sym typeface="Arial"/>
            </a:endParaRPr>
          </a:p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</a:rPr>
              <a:t>nem ”húzza fel” a piac teteje a lakáskörülményeket a teljes piacon</a:t>
            </a: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  <a:sym typeface="Arial"/>
              </a:rPr>
              <a:t>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5F44C15-DE6C-8442-B13D-22DBF1BEE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58" r="27311"/>
          <a:stretch/>
        </p:blipFill>
        <p:spPr>
          <a:xfrm>
            <a:off x="355600" y="1875227"/>
            <a:ext cx="2857500" cy="4076699"/>
          </a:xfrm>
          <a:prstGeom prst="rect">
            <a:avLst/>
          </a:prstGeo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E851978B-09F5-C543-A5A6-DA8E13F02A19}"/>
              </a:ext>
            </a:extLst>
          </p:cNvPr>
          <p:cNvSpPr/>
          <p:nvPr/>
        </p:nvSpPr>
        <p:spPr>
          <a:xfrm>
            <a:off x="1727200" y="1875227"/>
            <a:ext cx="1485900" cy="766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F609D77B-AC1A-BF48-85D1-82A2CE14F553}"/>
              </a:ext>
            </a:extLst>
          </p:cNvPr>
          <p:cNvSpPr/>
          <p:nvPr/>
        </p:nvSpPr>
        <p:spPr>
          <a:xfrm>
            <a:off x="1563210" y="3516293"/>
            <a:ext cx="1485900" cy="766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843678A2-101B-AD4E-B2EF-9F795A425B65}"/>
              </a:ext>
            </a:extLst>
          </p:cNvPr>
          <p:cNvSpPr/>
          <p:nvPr/>
        </p:nvSpPr>
        <p:spPr>
          <a:xfrm>
            <a:off x="1500820" y="4852479"/>
            <a:ext cx="1485900" cy="766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BDC69C24-94C0-7944-9694-2D6F77E8BF9A}"/>
              </a:ext>
            </a:extLst>
          </p:cNvPr>
          <p:cNvCxnSpPr>
            <a:stCxn id="6" idx="6"/>
          </p:cNvCxnSpPr>
          <p:nvPr/>
        </p:nvCxnSpPr>
        <p:spPr>
          <a:xfrm>
            <a:off x="3213100" y="2258721"/>
            <a:ext cx="584200" cy="9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17741853-58FA-7845-AE0C-5FC38B4C5276}"/>
              </a:ext>
            </a:extLst>
          </p:cNvPr>
          <p:cNvCxnSpPr/>
          <p:nvPr/>
        </p:nvCxnSpPr>
        <p:spPr>
          <a:xfrm>
            <a:off x="3036410" y="3969187"/>
            <a:ext cx="584200" cy="9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49D04533-923A-3948-B6D0-923D8DF5124D}"/>
              </a:ext>
            </a:extLst>
          </p:cNvPr>
          <p:cNvCxnSpPr/>
          <p:nvPr/>
        </p:nvCxnSpPr>
        <p:spPr>
          <a:xfrm>
            <a:off x="2986720" y="5281362"/>
            <a:ext cx="584200" cy="9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06DDF089-C466-4B4F-B0C8-5A82149E00DC}"/>
              </a:ext>
            </a:extLst>
          </p:cNvPr>
          <p:cNvSpPr txBox="1"/>
          <p:nvPr/>
        </p:nvSpPr>
        <p:spPr>
          <a:xfrm>
            <a:off x="3810777" y="1870532"/>
            <a:ext cx="17918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befektetési célú lakásvásárlás;</a:t>
            </a:r>
          </a:p>
          <a:p>
            <a:r>
              <a:rPr lang="hu-HU" dirty="0"/>
              <a:t>lakástulajdon, tulajdonszerzés állami támogatással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E0B260F1-143C-AA42-8C4B-31E1E8B11BD3}"/>
              </a:ext>
            </a:extLst>
          </p:cNvPr>
          <p:cNvSpPr txBox="1"/>
          <p:nvPr/>
        </p:nvSpPr>
        <p:spPr>
          <a:xfrm>
            <a:off x="3626405" y="3769837"/>
            <a:ext cx="1791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piaci bérlakásszektor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6BF1FFD-6225-EA43-AFD1-4CE288F854C3}"/>
              </a:ext>
            </a:extLst>
          </p:cNvPr>
          <p:cNvSpPr txBox="1"/>
          <p:nvPr/>
        </p:nvSpPr>
        <p:spPr>
          <a:xfrm>
            <a:off x="3550204" y="5033773"/>
            <a:ext cx="1791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önkormányzati bérlakásszektor, </a:t>
            </a:r>
          </a:p>
          <a:p>
            <a:r>
              <a:rPr lang="hu-HU" dirty="0"/>
              <a:t>intézményi lakhatás</a:t>
            </a:r>
          </a:p>
        </p:txBody>
      </p:sp>
      <p:sp>
        <p:nvSpPr>
          <p:cNvPr id="10" name="Jobb oldali kapcsos zárójel 9">
            <a:extLst>
              <a:ext uri="{FF2B5EF4-FFF2-40B4-BE49-F238E27FC236}">
                <a16:creationId xmlns:a16="http://schemas.microsoft.com/office/drawing/2014/main" id="{ACDCA244-B903-5C43-99B8-FFCB21282DD6}"/>
              </a:ext>
            </a:extLst>
          </p:cNvPr>
          <p:cNvSpPr/>
          <p:nvPr/>
        </p:nvSpPr>
        <p:spPr>
          <a:xfrm>
            <a:off x="5577033" y="3044078"/>
            <a:ext cx="342428" cy="915770"/>
          </a:xfrm>
          <a:prstGeom prst="rightBrace">
            <a:avLst>
              <a:gd name="adj1" fmla="val 8333"/>
              <a:gd name="adj2" fmla="val 53434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Jobb oldali kapcsos zárójel 21">
            <a:extLst>
              <a:ext uri="{FF2B5EF4-FFF2-40B4-BE49-F238E27FC236}">
                <a16:creationId xmlns:a16="http://schemas.microsoft.com/office/drawing/2014/main" id="{C3828AAD-1BEA-A34D-89AC-5AF4BC2D146F}"/>
              </a:ext>
            </a:extLst>
          </p:cNvPr>
          <p:cNvSpPr/>
          <p:nvPr/>
        </p:nvSpPr>
        <p:spPr>
          <a:xfrm>
            <a:off x="5602586" y="4293057"/>
            <a:ext cx="342428" cy="915770"/>
          </a:xfrm>
          <a:prstGeom prst="rightBrace">
            <a:avLst>
              <a:gd name="adj1" fmla="val 8333"/>
              <a:gd name="adj2" fmla="val 53434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A5B45C8-4105-1B47-A208-B274A15E175D}"/>
              </a:ext>
            </a:extLst>
          </p:cNvPr>
          <p:cNvSpPr txBox="1"/>
          <p:nvPr/>
        </p:nvSpPr>
        <p:spPr>
          <a:xfrm>
            <a:off x="9784575" y="1548661"/>
            <a:ext cx="2051825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>
                <a:latin typeface="Noway" panose="02000506000000020004" pitchFamily="2" charset="0"/>
              </a:rPr>
              <a:t>A lakástulajdon valójában sokak számára nem elérhető.</a:t>
            </a:r>
            <a:endParaRPr lang="hu-HU" dirty="0">
              <a:latin typeface="Noway" panose="02000506000000020004" pitchFamily="2" charset="0"/>
            </a:endParaRP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1ECCD765-EB6C-674D-A170-606ED348C19D}"/>
              </a:ext>
            </a:extLst>
          </p:cNvPr>
          <p:cNvSpPr txBox="1"/>
          <p:nvPr/>
        </p:nvSpPr>
        <p:spPr>
          <a:xfrm>
            <a:off x="9338526" y="5020666"/>
            <a:ext cx="2497874" cy="11695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dk1"/>
                </a:solidFill>
                <a:latin typeface="Noway" panose="02000506000000020004" pitchFamily="2" charset="0"/>
              </a:rPr>
              <a:t>A több megfizethető bérlakás + kiszámítható intézményi környezet hozadéka lenne: </a:t>
            </a:r>
            <a:br>
              <a:rPr lang="hu-HU" dirty="0">
                <a:solidFill>
                  <a:schemeClr val="dk1"/>
                </a:solidFill>
                <a:latin typeface="Noway" panose="02000506000000020004" pitchFamily="2" charset="0"/>
              </a:rPr>
            </a:br>
            <a:r>
              <a:rPr lang="hu-HU" b="1" dirty="0">
                <a:solidFill>
                  <a:schemeClr val="dk1"/>
                </a:solidFill>
                <a:latin typeface="Noway" panose="02000506000000020004" pitchFamily="2" charset="0"/>
              </a:rPr>
              <a:t>az egész lakáspiacra való stabilizáló hatás.</a:t>
            </a:r>
          </a:p>
        </p:txBody>
      </p:sp>
    </p:spTree>
    <p:extLst>
      <p:ext uri="{BB962C8B-B14F-4D97-AF65-F5344CB8AC3E}">
        <p14:creationId xmlns:p14="http://schemas.microsoft.com/office/powerpoint/2010/main" val="12850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35CF6FB9-1B63-2B4D-B168-0C0FB2342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66"/>
          <a:stretch/>
        </p:blipFill>
        <p:spPr>
          <a:xfrm>
            <a:off x="8921931" y="1082615"/>
            <a:ext cx="3270068" cy="535525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lakásfinanszírozási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rendszer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dilemmái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3210" y="1752755"/>
            <a:ext cx="7560713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ADA406-17DA-3E43-96AD-54C7ACCF858F}"/>
              </a:ext>
            </a:extLst>
          </p:cNvPr>
          <p:cNvSpPr txBox="1">
            <a:spLocks/>
          </p:cNvSpPr>
          <p:nvPr/>
        </p:nvSpPr>
        <p:spPr>
          <a:xfrm>
            <a:off x="1715610" y="1858293"/>
            <a:ext cx="6318047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hu-HU" sz="2000" dirty="0">
                <a:latin typeface="Noway" charset="0"/>
                <a:ea typeface="Noway" charset="0"/>
                <a:cs typeface="Noway" charset="0"/>
              </a:rPr>
              <a:t>a jelenlegi lakásfinanszírozási rendszer ráerősít a lakáspiaci polarizációra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>
                <a:latin typeface="Noway" charset="0"/>
                <a:ea typeface="Noway" charset="0"/>
                <a:cs typeface="Noway" charset="0"/>
              </a:rPr>
              <a:t>ingadozók a lakáspiacra áramló források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>
                <a:latin typeface="Noway" charset="0"/>
                <a:ea typeface="Noway" charset="0"/>
                <a:cs typeface="Noway" charset="0"/>
              </a:rPr>
              <a:t>intézményi vákuum alakult ki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>
                <a:latin typeface="Noway" charset="0"/>
                <a:ea typeface="Noway" charset="0"/>
                <a:cs typeface="Noway" charset="0"/>
              </a:rPr>
              <a:t>számos háztartás számára nincsenek elérhető lakásfinanszírozási eszközök; duális lakásfinanszírozási rendszer</a:t>
            </a:r>
          </a:p>
        </p:txBody>
      </p:sp>
    </p:spTree>
    <p:extLst>
      <p:ext uri="{BB962C8B-B14F-4D97-AF65-F5344CB8AC3E}">
        <p14:creationId xmlns:p14="http://schemas.microsoft.com/office/powerpoint/2010/main" val="4035242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35CF6FB9-1B63-2B4D-B168-0C0FB2342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07" r="1"/>
          <a:stretch/>
        </p:blipFill>
        <p:spPr>
          <a:xfrm>
            <a:off x="8503920" y="1061674"/>
            <a:ext cx="3688080" cy="538600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Beavatkozási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lehetőségek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3210" y="1752755"/>
            <a:ext cx="7560713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ADA406-17DA-3E43-96AD-54C7ACCF858F}"/>
              </a:ext>
            </a:extLst>
          </p:cNvPr>
          <p:cNvSpPr txBox="1">
            <a:spLocks/>
          </p:cNvSpPr>
          <p:nvPr/>
        </p:nvSpPr>
        <p:spPr>
          <a:xfrm>
            <a:off x="1715610" y="1858293"/>
            <a:ext cx="6318047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hu-HU" sz="2000" dirty="0">
                <a:latin typeface="Noway" charset="0"/>
                <a:ea typeface="Noway" charset="0"/>
                <a:cs typeface="Noway" charset="0"/>
              </a:rPr>
              <a:t>közvetítő szereplő / funkció a finanszírozó intézmények és háztartások között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lakásügynökség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bérlői lakásszövetkezet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adósságokkal kapcsolatban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stb.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>
                <a:latin typeface="Noway" charset="0"/>
                <a:ea typeface="Noway" charset="0"/>
                <a:cs typeface="Noway" charset="0"/>
              </a:rPr>
              <a:t>szabályozás, </a:t>
            </a:r>
            <a:r>
              <a:rPr lang="hu-HU" sz="2000" dirty="0" err="1">
                <a:latin typeface="Noway" charset="0"/>
                <a:ea typeface="Noway" charset="0"/>
                <a:cs typeface="Noway" charset="0"/>
              </a:rPr>
              <a:t>anticiklikus</a:t>
            </a:r>
            <a:r>
              <a:rPr lang="hu-HU" sz="2000" dirty="0">
                <a:latin typeface="Noway" charset="0"/>
                <a:ea typeface="Noway" charset="0"/>
                <a:cs typeface="Noway" charset="0"/>
              </a:rPr>
              <a:t> intézkedések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b="1" dirty="0">
                <a:latin typeface="Noway" charset="0"/>
                <a:ea typeface="Noway" charset="0"/>
                <a:cs typeface="Noway" charset="0"/>
              </a:rPr>
              <a:t>bérlakásokat üzemeltető intézmények</a:t>
            </a:r>
          </a:p>
          <a:p>
            <a:pPr lvl="1"/>
            <a:r>
              <a:rPr lang="hu-HU" sz="1600" b="1" dirty="0">
                <a:latin typeface="Noway" charset="0"/>
                <a:ea typeface="Noway" charset="0"/>
                <a:cs typeface="Noway" charset="0"/>
              </a:rPr>
              <a:t>ennek érdekében új finanszírozási eszközök kialakítása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>
                <a:latin typeface="Noway" charset="0"/>
                <a:ea typeface="Noway" charset="0"/>
                <a:cs typeface="Noway" charset="0"/>
              </a:rPr>
              <a:t>új intézmények javítják a </a:t>
            </a:r>
            <a:r>
              <a:rPr lang="hu-HU" sz="2000" dirty="0" err="1">
                <a:latin typeface="Noway" charset="0"/>
                <a:ea typeface="Noway" charset="0"/>
                <a:cs typeface="Noway" charset="0"/>
              </a:rPr>
              <a:t>kiszámíthatóságot</a:t>
            </a:r>
            <a:r>
              <a:rPr lang="hu-HU" sz="2000" dirty="0">
                <a:latin typeface="Noway" charset="0"/>
                <a:ea typeface="Noway" charset="0"/>
                <a:cs typeface="Noway" charset="0"/>
              </a:rPr>
              <a:t> és hozzáférést; lakáspiacról kiszorult háztartások bevonása</a:t>
            </a:r>
          </a:p>
        </p:txBody>
      </p:sp>
    </p:spTree>
    <p:extLst>
      <p:ext uri="{BB962C8B-B14F-4D97-AF65-F5344CB8AC3E}">
        <p14:creationId xmlns:p14="http://schemas.microsoft.com/office/powerpoint/2010/main" val="1707020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Google Shape;123;p4"/>
          <p:cNvCxnSpPr/>
          <p:nvPr/>
        </p:nvCxnSpPr>
        <p:spPr>
          <a:xfrm>
            <a:off x="0" y="108556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2550" lvl="0" algn="l" rtl="0">
              <a:spcBef>
                <a:spcPts val="500"/>
              </a:spcBef>
              <a:spcAft>
                <a:spcPts val="0"/>
              </a:spcAft>
              <a:buSzPts val="2300"/>
            </a:pPr>
            <a:r>
              <a:rPr lang="hu-HU" sz="2300" b="1" dirty="0">
                <a:latin typeface="Noway" panose="02000506000000020004" pitchFamily="2" charset="0"/>
                <a:ea typeface="Arial"/>
                <a:cs typeface="Arial"/>
                <a:sym typeface="Arial"/>
              </a:rPr>
              <a:t>Az intézményi vákuum meghaladása</a:t>
            </a:r>
            <a:endParaRPr sz="2300" b="1" dirty="0">
              <a:latin typeface="Noway" panose="0200050600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3855"/>
            <a:ext cx="1563211" cy="1593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www.periferiakozpont.hu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980906" y="1495276"/>
            <a:ext cx="5779763" cy="2022615"/>
          </a:xfrm>
          <a:prstGeom prst="rect">
            <a:avLst/>
          </a:prstGeom>
          <a:solidFill>
            <a:srgbClr val="D2BC35">
              <a:alpha val="5803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  <a:sym typeface="Arial"/>
              </a:rPr>
              <a:t>Mit jelent az intézményi vákuum a lakáspiacon?</a:t>
            </a:r>
            <a:endParaRPr lang="hu-HU" sz="1500" dirty="0">
              <a:solidFill>
                <a:schemeClr val="dk1"/>
              </a:solidFill>
              <a:latin typeface="Noway" panose="02000506000000020004" pitchFamily="2" charset="0"/>
              <a:sym typeface="Arial"/>
            </a:endParaRPr>
          </a:p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  <a:sym typeface="Arial"/>
              </a:rPr>
              <a:t>Ninc</a:t>
            </a: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senek olyan intézményi szereplők, melyek fő profilja a bérlakás-fejlesztés és –kezelés lenne.</a:t>
            </a:r>
          </a:p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hu-HU" sz="1500" dirty="0" err="1">
                <a:solidFill>
                  <a:schemeClr val="dk1"/>
                </a:solidFill>
                <a:latin typeface="Noway" panose="02000506000000020004" pitchFamily="2" charset="0"/>
                <a:sym typeface="Arial"/>
              </a:rPr>
              <a:t>Enélkül</a:t>
            </a: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  <a:sym typeface="Arial"/>
              </a:rPr>
              <a:t> nem várható számottevő elmozdulás a lakáspiac struktúrájában, megfizet</a:t>
            </a: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hető lakások száma nehezen növelhető.</a:t>
            </a:r>
          </a:p>
          <a:p>
            <a:pPr marL="1270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Ezen intézmények kialakításához hosszú távú gondolkodás kell. </a:t>
            </a:r>
            <a:endParaRPr lang="hu-HU" sz="1500" dirty="0">
              <a:solidFill>
                <a:schemeClr val="dk1"/>
              </a:solidFill>
              <a:latin typeface="Noway" panose="02000506000000020004" pitchFamily="2" charset="0"/>
              <a:sym typeface="Arial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5D294CE-6AD8-BA47-B666-C6D154BFE933}"/>
              </a:ext>
            </a:extLst>
          </p:cNvPr>
          <p:cNvSpPr txBox="1"/>
          <p:nvPr/>
        </p:nvSpPr>
        <p:spPr>
          <a:xfrm>
            <a:off x="1980906" y="4004068"/>
            <a:ext cx="6056790" cy="210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0" lv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hu-HU" b="1" dirty="0">
                <a:solidFill>
                  <a:schemeClr val="dk1"/>
                </a:solidFill>
                <a:latin typeface="Noway" panose="02000506000000020004" pitchFamily="2" charset="0"/>
              </a:rPr>
              <a:t>Az intézményi vákuum meghaladásához mire van szükség: </a:t>
            </a:r>
          </a:p>
          <a:p>
            <a:pPr marL="412750" lvl="0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dirty="0">
                <a:solidFill>
                  <a:schemeClr val="dk1"/>
                </a:solidFill>
                <a:latin typeface="Noway" panose="02000506000000020004" pitchFamily="2" charset="0"/>
              </a:rPr>
              <a:t>kiszámítható és világos szabályozás</a:t>
            </a:r>
          </a:p>
          <a:p>
            <a:pPr marL="412750" lvl="0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dirty="0">
                <a:solidFill>
                  <a:schemeClr val="dk1"/>
                </a:solidFill>
                <a:latin typeface="Noway" panose="02000506000000020004" pitchFamily="2" charset="0"/>
              </a:rPr>
              <a:t>támogatások átirányítása a bérlakások felé</a:t>
            </a:r>
          </a:p>
          <a:p>
            <a:pPr marL="412750" lvl="0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dirty="0">
                <a:solidFill>
                  <a:schemeClr val="dk1"/>
                </a:solidFill>
                <a:latin typeface="Noway" panose="02000506000000020004" pitchFamily="2" charset="0"/>
              </a:rPr>
              <a:t>megfelelő, hosszú távú finanszírozás (!)</a:t>
            </a:r>
          </a:p>
          <a:p>
            <a:pPr marL="412750" lvl="0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dirty="0">
                <a:solidFill>
                  <a:schemeClr val="dk1"/>
                </a:solidFill>
                <a:latin typeface="Noway" panose="02000506000000020004" pitchFamily="2" charset="0"/>
              </a:rPr>
              <a:t>menedzsment kapacitás fejlesztése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AC470FE-FC74-804C-9758-B1A523929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19"/>
          <a:stretch/>
        </p:blipFill>
        <p:spPr>
          <a:xfrm>
            <a:off x="8516983" y="1095685"/>
            <a:ext cx="3675016" cy="53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37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Google Shape;123;p4"/>
          <p:cNvCxnSpPr/>
          <p:nvPr/>
        </p:nvCxnSpPr>
        <p:spPr>
          <a:xfrm>
            <a:off x="0" y="108556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2550" lvl="0" algn="l" rtl="0">
              <a:spcBef>
                <a:spcPts val="500"/>
              </a:spcBef>
              <a:spcAft>
                <a:spcPts val="0"/>
              </a:spcAft>
              <a:buSzPts val="2300"/>
            </a:pPr>
            <a:r>
              <a:rPr lang="hu-HU" sz="2300" b="1" dirty="0">
                <a:latin typeface="Noway" panose="02000506000000020004" pitchFamily="2" charset="0"/>
                <a:ea typeface="Arial"/>
                <a:cs typeface="Arial"/>
                <a:sym typeface="Arial"/>
              </a:rPr>
              <a:t>Megfizethető lakhatás: a finanszírozási konstrukció jelentősége</a:t>
            </a:r>
            <a:endParaRPr sz="2300" b="1" dirty="0">
              <a:latin typeface="Noway" panose="0200050600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3855"/>
            <a:ext cx="1563211" cy="1593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www.periferiakozpont.hu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294196" y="1498161"/>
            <a:ext cx="6858300" cy="475826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28625" lvl="1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  <a:sym typeface="Arial"/>
              </a:rPr>
              <a:t>a bérlakás-állomány bővítésének feltétele, hogy legyenek elérhetőek </a:t>
            </a: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  <a:sym typeface="Arial"/>
              </a:rPr>
              <a:t>hosszú futamidejű, kiszámítható hitelek</a:t>
            </a:r>
          </a:p>
          <a:p>
            <a:pPr marL="428625" lvl="1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társadalmilag – környezetileg </a:t>
            </a: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</a:rPr>
              <a:t>felelős befektetési konstrukciókkal </a:t>
            </a: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is lehet társítani</a:t>
            </a:r>
          </a:p>
          <a:p>
            <a:pPr marL="428625" lvl="1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endParaRPr lang="hu-HU" sz="1500" dirty="0">
              <a:solidFill>
                <a:schemeClr val="dk1"/>
              </a:solidFill>
              <a:latin typeface="Noway" panose="02000506000000020004" pitchFamily="2" charset="0"/>
              <a:sym typeface="Arial"/>
            </a:endParaRPr>
          </a:p>
          <a:p>
            <a:pPr marL="142875" lvl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</a:rPr>
              <a:t>»»» a megfizethető bérlakások létrehozásához elmozdulásra van szükség:</a:t>
            </a:r>
          </a:p>
          <a:p>
            <a:pPr marL="428625" lvl="1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  <a:sym typeface="Arial"/>
              </a:rPr>
              <a:t>hosszabb megtérülés</a:t>
            </a:r>
          </a:p>
          <a:p>
            <a:pPr marL="428625" lvl="1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hosszabb időtávon gondolkodás</a:t>
            </a:r>
          </a:p>
          <a:p>
            <a:pPr marL="428625" lvl="1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alacsonyabb hozamelvárások (de alacsonyabb kockázat!)</a:t>
            </a:r>
          </a:p>
          <a:p>
            <a:pPr marL="428625" lvl="1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társadalmi és környezeti hatásmérés; értékelési módszerekben elmozdulás a nettó pénzügyi szempontoktól</a:t>
            </a:r>
          </a:p>
          <a:p>
            <a:pPr marL="142875" lvl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endParaRPr lang="hu-HU" sz="1500" dirty="0">
              <a:solidFill>
                <a:schemeClr val="dk1"/>
              </a:solidFill>
              <a:latin typeface="Noway" panose="02000506000000020004" pitchFamily="2" charset="0"/>
              <a:sym typeface="Arial"/>
            </a:endParaRPr>
          </a:p>
          <a:p>
            <a:pPr marL="142875" lvl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Ebben szerepe lehet: </a:t>
            </a:r>
          </a:p>
          <a:p>
            <a:pPr marL="428625" lvl="1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</a:rPr>
              <a:t>az EU-s pénzügyi eszközöknek </a:t>
            </a: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/ visszatérítendő támogatásoknak / támogatott hitelkonstrukcióknak, és </a:t>
            </a:r>
          </a:p>
          <a:p>
            <a:pPr marL="428625" lvl="1" indent="-2857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buFontTx/>
              <a:buChar char="-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az </a:t>
            </a:r>
            <a:r>
              <a:rPr lang="hu-HU" sz="1500" b="1" dirty="0">
                <a:solidFill>
                  <a:schemeClr val="dk1"/>
                </a:solidFill>
                <a:latin typeface="Noway" panose="02000506000000020004" pitchFamily="2" charset="0"/>
              </a:rPr>
              <a:t>ESG célokat megvalósító piaci pénzügyi termékeknek</a:t>
            </a: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. </a:t>
            </a:r>
          </a:p>
          <a:p>
            <a:pPr marL="142875" lvl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  <a:sym typeface="Arial"/>
              </a:rPr>
              <a:t>» önkormányzati – piaci együttműködé</a:t>
            </a:r>
            <a:r>
              <a:rPr lang="hu-HU" sz="1500" dirty="0">
                <a:solidFill>
                  <a:schemeClr val="dk1"/>
                </a:solidFill>
                <a:latin typeface="Noway" panose="02000506000000020004" pitchFamily="2" charset="0"/>
              </a:rPr>
              <a:t>s jó terepe lehet</a:t>
            </a:r>
            <a:endParaRPr sz="1500" dirty="0">
              <a:solidFill>
                <a:schemeClr val="dk1"/>
              </a:solidFill>
              <a:latin typeface="Noway" panose="02000506000000020004" pitchFamily="2" charset="0"/>
              <a:sym typeface="Arial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A6DBF76-288B-AC46-9D06-DC05BEF42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988" y="3771412"/>
            <a:ext cx="2485009" cy="248500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81DFE14-CF18-784F-959D-AD9AD639E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1" r="10206"/>
          <a:stretch/>
        </p:blipFill>
        <p:spPr>
          <a:xfrm>
            <a:off x="8446170" y="1915385"/>
            <a:ext cx="3489158" cy="140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47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8" y="304799"/>
            <a:ext cx="10668002" cy="780763"/>
          </a:xfrm>
          <a:ln w="12700">
            <a:noFill/>
          </a:ln>
        </p:spPr>
        <p:txBody>
          <a:bodyPr>
            <a:normAutofit/>
          </a:bodyPr>
          <a:lstStyle/>
          <a:p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Periféria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Központ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532" y="1844612"/>
            <a:ext cx="5345171" cy="377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hu-HU" sz="1800" dirty="0">
                <a:latin typeface="Noway" panose="02000506000000020004" pitchFamily="2" charset="0"/>
              </a:rPr>
              <a:t>Független, kollektív szakmai munkán alapuló kutató és tanácsadó szervezetként</a:t>
            </a:r>
          </a:p>
          <a:p>
            <a:pPr fontAlgn="base"/>
            <a:r>
              <a:rPr lang="hu-HU" sz="1800" dirty="0">
                <a:latin typeface="Noway" panose="02000506000000020004" pitchFamily="2" charset="0"/>
              </a:rPr>
              <a:t>tudásbázist hozunk létre városfejlesztési, lakhatási és ingatlanpiaci témákban;</a:t>
            </a:r>
          </a:p>
          <a:p>
            <a:pPr fontAlgn="base"/>
            <a:r>
              <a:rPr lang="hu-HU" sz="1800" dirty="0">
                <a:latin typeface="Noway" panose="02000506000000020004" pitchFamily="2" charset="0"/>
              </a:rPr>
              <a:t>átjárást biztosítunk a tudományos kutatás, a közpolitikai döntéshozatal, a gazdasági szereplők és a társadalmi mozgalmak között;</a:t>
            </a:r>
          </a:p>
          <a:p>
            <a:pPr fontAlgn="base"/>
            <a:r>
              <a:rPr lang="hu-HU" sz="1800" dirty="0">
                <a:latin typeface="Noway" panose="02000506000000020004" pitchFamily="2" charset="0"/>
              </a:rPr>
              <a:t>láthatóvá tesszük a gazdasági folyamatok mögött meghúzódó társadalmi viszonyokat;</a:t>
            </a:r>
          </a:p>
          <a:p>
            <a:pPr fontAlgn="base"/>
            <a:r>
              <a:rPr lang="hu-HU" sz="1800" dirty="0">
                <a:latin typeface="Noway" panose="02000506000000020004" pitchFamily="2" charset="0"/>
              </a:rPr>
              <a:t>segítjük a gazdasági szereplők társadalmi felelősségvállalását;</a:t>
            </a:r>
          </a:p>
          <a:p>
            <a:pPr fontAlgn="base"/>
            <a:r>
              <a:rPr lang="hu-HU" sz="1800" dirty="0">
                <a:latin typeface="Noway" panose="02000506000000020004" pitchFamily="2" charset="0"/>
              </a:rPr>
              <a:t>formáljuk a közvéleményt.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0383FFB-12CE-9F47-868D-079BAA1067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06223" y="1478760"/>
            <a:ext cx="6185777" cy="4639333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4CB33F0A-807D-0249-A8D4-330A8E41E892}"/>
              </a:ext>
            </a:extLst>
          </p:cNvPr>
          <p:cNvSpPr txBox="1"/>
          <p:nvPr/>
        </p:nvSpPr>
        <p:spPr>
          <a:xfrm>
            <a:off x="535576" y="5772437"/>
            <a:ext cx="513370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Noway" panose="02000506000000020004" pitchFamily="2" charset="0"/>
              </a:rPr>
              <a:t>Az igazságosabb és egyenlőbb városokért tudást és közpolitikai eszközöket nyújtunk állami, piaci és civil szereplők számára.</a:t>
            </a:r>
          </a:p>
        </p:txBody>
      </p:sp>
    </p:spTree>
    <p:extLst>
      <p:ext uri="{BB962C8B-B14F-4D97-AF65-F5344CB8AC3E}">
        <p14:creationId xmlns:p14="http://schemas.microsoft.com/office/powerpoint/2010/main" val="24053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35CF6FB9-1B63-2B4D-B168-0C0FB2342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61"/>
          <a:stretch/>
        </p:blipFill>
        <p:spPr>
          <a:xfrm>
            <a:off x="9744891" y="795773"/>
            <a:ext cx="2447108" cy="564537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Az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előadás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forrásai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3210" y="1752755"/>
            <a:ext cx="7560713" cy="466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>
                <a:latin typeface="Noway" charset="0"/>
                <a:ea typeface="Noway" charset="0"/>
                <a:cs typeface="Noway" charset="0"/>
              </a:rPr>
              <a:t>2016-2017: PhD kutatás során interjúk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lakáspiaci szereplők - új perspektíva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vállalati stratégiák és ezek hatása a lakáspiacon 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lakáshitelezési fókusz</a:t>
            </a:r>
          </a:p>
          <a:p>
            <a:r>
              <a:rPr lang="hu-HU" sz="2000" dirty="0">
                <a:latin typeface="Noway" charset="0"/>
                <a:ea typeface="Noway" charset="0"/>
                <a:cs typeface="Noway" charset="0"/>
              </a:rPr>
              <a:t>Periféria Központon belüli további kutatások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háztartási eladósodás (nem csak lakáshitel!)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ennek vállalati szempontjai (követeléskezelés)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progresszív lakásfinanszírozás lehetséges formái, szereplői, célcsoportjai</a:t>
            </a:r>
          </a:p>
          <a:p>
            <a:r>
              <a:rPr lang="hu-HU" sz="2000" dirty="0">
                <a:latin typeface="Noway" charset="0"/>
                <a:ea typeface="Noway" charset="0"/>
                <a:cs typeface="Noway" charset="0"/>
              </a:rPr>
              <a:t>Gyakorlati tapasztalatok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új típusú lakhatási formák finanszírozása: bérlői lakásszövetkezet és más új lakhatási intézmények » új intézményi környezet kialakítása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finanszírozókkal egyeztetések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önkormányzati policy javaslatok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kelet-európai együttműködés az új megfizethető lakhatási formák érdekében (MOBA: lakásszövetkezeti hálózat)</a:t>
            </a:r>
          </a:p>
        </p:txBody>
      </p:sp>
    </p:spTree>
    <p:extLst>
      <p:ext uri="{BB962C8B-B14F-4D97-AF65-F5344CB8AC3E}">
        <p14:creationId xmlns:p14="http://schemas.microsoft.com/office/powerpoint/2010/main" val="125441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35CF6FB9-1B63-2B4D-B168-0C0FB234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74183" y="1860458"/>
            <a:ext cx="3217816" cy="458900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A “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Polarizáció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magyar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lakáspiacon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” c.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kiadvány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3210" y="1752755"/>
            <a:ext cx="7560713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ADA406-17DA-3E43-96AD-54C7ACCF858F}"/>
              </a:ext>
            </a:extLst>
          </p:cNvPr>
          <p:cNvSpPr txBox="1">
            <a:spLocks/>
          </p:cNvSpPr>
          <p:nvPr/>
        </p:nvSpPr>
        <p:spPr>
          <a:xfrm>
            <a:off x="1702547" y="1396053"/>
            <a:ext cx="6318047" cy="5018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>
                <a:latin typeface="Noway" charset="0"/>
                <a:ea typeface="Noway" charset="0"/>
                <a:cs typeface="Noway" charset="0"/>
              </a:rPr>
              <a:t>lakhatási lehetőségek és piaci szempontok metszetének vizsgálata</a:t>
            </a:r>
          </a:p>
          <a:p>
            <a:r>
              <a:rPr lang="hu-HU" sz="2000" dirty="0">
                <a:latin typeface="Noway" charset="0"/>
                <a:ea typeface="Noway" charset="0"/>
                <a:cs typeface="Noway" charset="0"/>
              </a:rPr>
              <a:t>alapvetően kvalitatív módszertan</a:t>
            </a:r>
          </a:p>
          <a:p>
            <a:r>
              <a:rPr lang="hu-HU" sz="2000" dirty="0">
                <a:latin typeface="Noway" charset="0"/>
                <a:ea typeface="Noway" charset="0"/>
                <a:cs typeface="Noway" charset="0"/>
              </a:rPr>
              <a:t>lakáspiaci mechanizmusok vizsgálata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tágabb gazdasági folyamatok hatása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lakásfinanszírozás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mobilitás (tranzakciók)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ezek területi jellemzői</a:t>
            </a:r>
          </a:p>
          <a:p>
            <a:r>
              <a:rPr lang="hu-HU" sz="2000" dirty="0">
                <a:latin typeface="Noway" charset="0"/>
                <a:ea typeface="Noway" charset="0"/>
                <a:cs typeface="Noway" charset="0"/>
              </a:rPr>
              <a:t>vállalatok három területen: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finanszírozók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fejlesztők és kivitelezők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ingatlan- és hitelügynökök</a:t>
            </a:r>
          </a:p>
          <a:p>
            <a:r>
              <a:rPr lang="hu-HU" sz="2000" dirty="0">
                <a:latin typeface="Noway" charset="0"/>
                <a:ea typeface="Noway" charset="0"/>
                <a:cs typeface="Noway" charset="0"/>
              </a:rPr>
              <a:t>azóta eltelt időben milyen változások?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követeléskezelők</a:t>
            </a:r>
          </a:p>
          <a:p>
            <a:pPr lvl="1"/>
            <a:r>
              <a:rPr lang="hu-HU" sz="1600" dirty="0">
                <a:latin typeface="Noway" charset="0"/>
                <a:ea typeface="Noway" charset="0"/>
                <a:cs typeface="Noway" charset="0"/>
              </a:rPr>
              <a:t>nem-banki finanszírozók és személyi kölcsönök térnyerése</a:t>
            </a:r>
          </a:p>
          <a:p>
            <a:endParaRPr lang="hu-HU" sz="2000" dirty="0">
              <a:latin typeface="Noway" charset="0"/>
              <a:ea typeface="Noway" charset="0"/>
              <a:cs typeface="No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3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lakáspiac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vizsgált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szegmensei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(2018)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3210" y="1752755"/>
            <a:ext cx="7560713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487191F-D01A-B348-937F-6BEC1B8C4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56" y="1330816"/>
            <a:ext cx="7453086" cy="53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22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Lakásfinanszírozás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függő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gazdasági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helyzetben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3210" y="1752755"/>
            <a:ext cx="7560713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ADA406-17DA-3E43-96AD-54C7ACCF858F}"/>
              </a:ext>
            </a:extLst>
          </p:cNvPr>
          <p:cNvSpPr txBox="1">
            <a:spLocks/>
          </p:cNvSpPr>
          <p:nvPr/>
        </p:nvSpPr>
        <p:spPr>
          <a:xfrm>
            <a:off x="1563210" y="1322215"/>
            <a:ext cx="8704196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lakáspiac, mint a likviditási bőség megkötésének egyik terepe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viszont a félperifériákon a rendelkezésre álló források </a:t>
            </a:r>
            <a:r>
              <a:rPr lang="hu-HU" sz="1800" dirty="0" err="1">
                <a:latin typeface="Noway" charset="0"/>
                <a:ea typeface="Noway" charset="0"/>
                <a:cs typeface="Noway" charset="0"/>
              </a:rPr>
              <a:t>volatilisek</a:t>
            </a:r>
            <a:r>
              <a:rPr lang="hu-HU" sz="1800" dirty="0">
                <a:latin typeface="Noway" charset="0"/>
                <a:ea typeface="Noway" charset="0"/>
                <a:cs typeface="Noway" charset="0"/>
              </a:rPr>
              <a:t> (“</a:t>
            </a:r>
            <a:r>
              <a:rPr lang="hu-HU" sz="1800" dirty="0" err="1">
                <a:latin typeface="Noway" charset="0"/>
                <a:ea typeface="Noway" charset="0"/>
                <a:cs typeface="Noway" charset="0"/>
              </a:rPr>
              <a:t>impatient</a:t>
            </a:r>
            <a:r>
              <a:rPr lang="hu-HU" sz="18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hu-HU" sz="1800" dirty="0" err="1">
                <a:latin typeface="Noway" charset="0"/>
                <a:ea typeface="Noway" charset="0"/>
                <a:cs typeface="Noway" charset="0"/>
              </a:rPr>
              <a:t>finance</a:t>
            </a:r>
            <a:r>
              <a:rPr lang="hu-HU" sz="1800" dirty="0">
                <a:latin typeface="Noway" charset="0"/>
                <a:ea typeface="Noway" charset="0"/>
                <a:cs typeface="Noway" charset="0"/>
              </a:rPr>
              <a:t>”) » ennek hirtelen felfűtő majd befagyasztó hatása a lakáspiacon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területi egyenlőtlenségek növekedése; pénzügyi bevonás és kirekesztés ciklikus váltakozása</a:t>
            </a:r>
          </a:p>
          <a:p>
            <a:endParaRPr lang="hu-HU" sz="18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2CA51D2-191F-6E46-8E7D-B5EBF8FDC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210" y="3429000"/>
            <a:ext cx="7006024" cy="2868775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D26F1D5-D377-6B4F-9B69-D2A94F81A0FC}"/>
              </a:ext>
            </a:extLst>
          </p:cNvPr>
          <p:cNvSpPr txBox="1"/>
          <p:nvPr/>
        </p:nvSpPr>
        <p:spPr>
          <a:xfrm>
            <a:off x="9100436" y="6001623"/>
            <a:ext cx="1528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latin typeface="Noway" panose="02000506000000020004" pitchFamily="2" charset="0"/>
              </a:rPr>
              <a:t>Forrás: EMF 2019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37512E1-4DD0-304C-8274-017065BEE1BE}"/>
              </a:ext>
            </a:extLst>
          </p:cNvPr>
          <p:cNvSpPr txBox="1"/>
          <p:nvPr/>
        </p:nvSpPr>
        <p:spPr>
          <a:xfrm>
            <a:off x="9123923" y="3441977"/>
            <a:ext cx="1580606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Noway" panose="02000506000000020004" pitchFamily="2" charset="0"/>
              </a:rPr>
              <a:t>A lakáspiaci bruttó reálbefektetés éves változása, 2001–2018 (%) </a:t>
            </a:r>
          </a:p>
        </p:txBody>
      </p:sp>
    </p:spTree>
    <p:extLst>
      <p:ext uri="{BB962C8B-B14F-4D97-AF65-F5344CB8AC3E}">
        <p14:creationId xmlns:p14="http://schemas.microsoft.com/office/powerpoint/2010/main" val="3881011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Lakásfinanszírozás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függő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gazdasági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helyzetben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3210" y="1752755"/>
            <a:ext cx="7560713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ADA406-17DA-3E43-96AD-54C7ACCF858F}"/>
              </a:ext>
            </a:extLst>
          </p:cNvPr>
          <p:cNvSpPr txBox="1">
            <a:spLocks/>
          </p:cNvSpPr>
          <p:nvPr/>
        </p:nvSpPr>
        <p:spPr>
          <a:xfrm>
            <a:off x="1627950" y="1310234"/>
            <a:ext cx="8051053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magasabb hozamelvárások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intézményi hiányok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jövedelmi instabilitás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nemteljesítő hitelek magasabb aránya</a:t>
            </a:r>
          </a:p>
          <a:p>
            <a:endParaRPr lang="hu-HU" sz="1800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2CA51D2-191F-6E46-8E7D-B5EBF8FDCA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12997" y="3437063"/>
            <a:ext cx="6170004" cy="286877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F074F55-9280-684F-9D62-CCFDCC3EF875}"/>
              </a:ext>
            </a:extLst>
          </p:cNvPr>
          <p:cNvSpPr txBox="1"/>
          <p:nvPr/>
        </p:nvSpPr>
        <p:spPr>
          <a:xfrm>
            <a:off x="9079235" y="6039615"/>
            <a:ext cx="1528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latin typeface="Noway" panose="02000506000000020004" pitchFamily="2" charset="0"/>
              </a:rPr>
              <a:t>Forrás: EMF 2019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63BD3C3-1CB0-B142-98BD-14B6FD02E47A}"/>
              </a:ext>
            </a:extLst>
          </p:cNvPr>
          <p:cNvSpPr txBox="1"/>
          <p:nvPr/>
        </p:nvSpPr>
        <p:spPr>
          <a:xfrm>
            <a:off x="9079235" y="3548011"/>
            <a:ext cx="1789611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Noway" panose="02000506000000020004" pitchFamily="2" charset="0"/>
              </a:rPr>
              <a:t>Új lakáshitelek reprezentatív kamatszintje, 2000–2018 (éves átlagok, %)</a:t>
            </a:r>
          </a:p>
        </p:txBody>
      </p:sp>
    </p:spTree>
    <p:extLst>
      <p:ext uri="{BB962C8B-B14F-4D97-AF65-F5344CB8AC3E}">
        <p14:creationId xmlns:p14="http://schemas.microsoft.com/office/powerpoint/2010/main" val="135600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10" y="281954"/>
            <a:ext cx="10628789" cy="7807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Polarizáció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lakáspiacon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3210" y="1752755"/>
            <a:ext cx="7560713" cy="4328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ADA406-17DA-3E43-96AD-54C7ACCF858F}"/>
              </a:ext>
            </a:extLst>
          </p:cNvPr>
          <p:cNvSpPr txBox="1">
            <a:spLocks/>
          </p:cNvSpPr>
          <p:nvPr/>
        </p:nvSpPr>
        <p:spPr>
          <a:xfrm>
            <a:off x="1961063" y="1326105"/>
            <a:ext cx="9050926" cy="161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területi egyenlőtlenségek növekedése: lakásárak és tranzakciószámok tekintetében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“átmeneti területek” jelentősége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válság utáni hitelezés szelektivitása</a:t>
            </a:r>
          </a:p>
          <a:p>
            <a:r>
              <a:rPr lang="hu-HU" sz="1800" dirty="0">
                <a:latin typeface="Noway" charset="0"/>
                <a:ea typeface="Noway" charset="0"/>
                <a:cs typeface="Noway" charset="0"/>
              </a:rPr>
              <a:t>lakáshitelezés és tulajdon-centrikus lakáspiac: növeli a társadalmi egyenlőtlenségeket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F074F55-9280-684F-9D62-CCFDCC3EF875}"/>
              </a:ext>
            </a:extLst>
          </p:cNvPr>
          <p:cNvSpPr txBox="1"/>
          <p:nvPr/>
        </p:nvSpPr>
        <p:spPr>
          <a:xfrm>
            <a:off x="9018831" y="5773391"/>
            <a:ext cx="1789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>
                <a:latin typeface="Noway" panose="02000506000000020004" pitchFamily="2" charset="0"/>
              </a:rPr>
              <a:t>Forrás: Pósfai 2018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63BD3C3-1CB0-B142-98BD-14B6FD02E47A}"/>
              </a:ext>
            </a:extLst>
          </p:cNvPr>
          <p:cNvSpPr txBox="1"/>
          <p:nvPr/>
        </p:nvSpPr>
        <p:spPr>
          <a:xfrm>
            <a:off x="9045153" y="3535696"/>
            <a:ext cx="1789611" cy="181588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Noway" panose="02000506000000020004" pitchFamily="2" charset="0"/>
              </a:rPr>
              <a:t>Az egyik jelentős magyarországi bank új lakáshiteleinek területi koncentráltsága, 2000–2016 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77581530-B200-1742-BD15-B1733CE3F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048" y="3509583"/>
            <a:ext cx="6006626" cy="27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7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Hitel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lehetőség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vagy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csapda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76400" y="5567738"/>
            <a:ext cx="10515600" cy="6971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latin typeface="Noway" charset="0"/>
                <a:ea typeface="Noway" charset="0"/>
                <a:cs typeface="Noway" charset="0"/>
              </a:rPr>
              <a:t>» a lakáshitelezés-központú lakáspolitika kinyitja a társadalmi-vagyoni ollót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latin typeface="Noway" charset="0"/>
                <a:ea typeface="Noway" charset="0"/>
                <a:cs typeface="Noway" charset="0"/>
              </a:rPr>
              <a:t>És valójában sokak számára nem elérhető megoldás.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>
          <a:xfrm>
            <a:off x="781605" y="2003481"/>
            <a:ext cx="4577167" cy="3131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3481"/>
            <a:ext cx="5519749" cy="310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9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2479</TotalTime>
  <Words>936</Words>
  <Application>Microsoft Macintosh PowerPoint</Application>
  <PresentationFormat>Szélesvásznú</PresentationFormat>
  <Paragraphs>163</Paragraphs>
  <Slides>15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Noway</vt:lpstr>
      <vt:lpstr>Office Theme</vt:lpstr>
      <vt:lpstr>Lakásfinanszírozási kérdések Magyarországon</vt:lpstr>
      <vt:lpstr>Periféria Központ</vt:lpstr>
      <vt:lpstr>Az előadás forrásai</vt:lpstr>
      <vt:lpstr>A “Polarizáció a magyar lakáspiacon” c. kiadvány</vt:lpstr>
      <vt:lpstr>A lakáspiac vizsgált szegmensei (2018)</vt:lpstr>
      <vt:lpstr>Lakásfinanszírozás függő gazdasági helyzetben</vt:lpstr>
      <vt:lpstr>Lakásfinanszírozás függő gazdasági helyzetben</vt:lpstr>
      <vt:lpstr>Polarizáció a lakáspiacon</vt:lpstr>
      <vt:lpstr>Hitel: lehetőség vagy csapda?</vt:lpstr>
      <vt:lpstr>Vállalatok a lakáspiacon</vt:lpstr>
      <vt:lpstr>Hiányzó lakásszektorok</vt:lpstr>
      <vt:lpstr>A lakásfinanszírozási rendszer dilemmái</vt:lpstr>
      <vt:lpstr>Beavatkozási lehetőségek</vt:lpstr>
      <vt:lpstr>Az intézményi vákuum meghaladása</vt:lpstr>
      <vt:lpstr>Megfizethető lakhatás: a finanszírozási konstrukció jelentősége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pzs</dc:creator>
  <cp:lastModifiedBy> </cp:lastModifiedBy>
  <cp:revision>209</cp:revision>
  <cp:lastPrinted>2018-10-01T18:22:32Z</cp:lastPrinted>
  <dcterms:created xsi:type="dcterms:W3CDTF">2018-10-01T14:43:08Z</dcterms:created>
  <dcterms:modified xsi:type="dcterms:W3CDTF">2021-12-20T22:39:34Z</dcterms:modified>
</cp:coreProperties>
</file>